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807F6-9BE1-4554-A677-863D4456DF37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057DA-5EAD-4B72-A462-BD2BD483A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33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807F6-9BE1-4554-A677-863D4456DF37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057DA-5EAD-4B72-A462-BD2BD483A6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71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31293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6413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430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eaLnBrk="1" hangingPunct="1">
              <a:buFont typeface="Wingdings" panose="05000000000000000000" pitchFamily="2" charset="2"/>
              <a:buChar char="Ø"/>
            </a:pPr>
            <a:r>
              <a:rPr lang="en-US" altLang="en-US" sz="2800" b="1" smtClean="0">
                <a:solidFill>
                  <a:srgbClr val="FF0000"/>
                </a:solidFill>
              </a:rPr>
              <a:t> Giá trị sử dụng:</a:t>
            </a:r>
            <a:endParaRPr lang="en-US" altLang="en-US" sz="2800" b="1" smtClean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7353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3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17600" indent="-1117600" eaLnBrk="1" hangingPunct="1">
              <a:defRPr/>
            </a:pPr>
            <a:r>
              <a:rPr lang="en-US" altLang="en-US" sz="2800" b="1" smtClean="0">
                <a:solidFill>
                  <a:schemeClr val="accent2">
                    <a:lumMod val="75000"/>
                  </a:schemeClr>
                </a:solidFill>
              </a:rPr>
              <a:t>1.1.3. Sản xuất giá trị thặng dư</a:t>
            </a:r>
            <a:endParaRPr lang="en-US" altLang="en-US" sz="28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62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06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en-US" sz="2800" smtClean="0">
                <a:solidFill>
                  <a:schemeClr val="accent2">
                    <a:lumMod val="75000"/>
                  </a:schemeClr>
                </a:solidFill>
              </a:rPr>
              <a:t>  4 giờ đầu,  LĐ cụ thể: bông </a:t>
            </a:r>
            <a:r>
              <a:rPr lang="en-US" altLang="en-US" sz="2800" smtClean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=&gt;</a:t>
            </a:r>
            <a:r>
              <a:rPr lang="en-US" altLang="en-US" sz="2800" smtClean="0">
                <a:solidFill>
                  <a:schemeClr val="accent2">
                    <a:lumMod val="75000"/>
                  </a:schemeClr>
                </a:solidFill>
              </a:rPr>
              <a:t> sợi, </a:t>
            </a:r>
            <a:br>
              <a:rPr lang="en-US" altLang="en-US" sz="280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en-US" sz="2800" smtClean="0">
                <a:solidFill>
                  <a:schemeClr val="accent2">
                    <a:lumMod val="75000"/>
                  </a:schemeClr>
                </a:solidFill>
              </a:rPr>
              <a:t> LĐ trừu tượng: CN tạo th</a:t>
            </a:r>
            <a:r>
              <a:rPr lang="vi-VN" altLang="en-US" sz="2800" smtClean="0">
                <a:solidFill>
                  <a:schemeClr val="accent2">
                    <a:lumMod val="75000"/>
                  </a:schemeClr>
                </a:solidFill>
              </a:rPr>
              <a:t>ê</a:t>
            </a:r>
            <a:r>
              <a:rPr lang="en-US" altLang="en-US" sz="2800" smtClean="0">
                <a:solidFill>
                  <a:schemeClr val="accent2">
                    <a:lumMod val="75000"/>
                  </a:schemeClr>
                </a:solidFill>
              </a:rPr>
              <a:t>m một lượng giá trị mới là 9 $.</a:t>
            </a:r>
            <a:br>
              <a:rPr lang="en-US" altLang="en-US" sz="280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en-US" sz="280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en-US" sz="2800" smtClean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altLang="en-US" sz="2800" smtClean="0">
                <a:solidFill>
                  <a:schemeClr val="accent2">
                    <a:lumMod val="75000"/>
                  </a:schemeClr>
                </a:solidFill>
              </a:rPr>
              <a:t/>
            </a:r>
            <a:br>
              <a:rPr lang="en-US" altLang="en-US" sz="2800" smtClean="0">
                <a:solidFill>
                  <a:schemeClr val="accent2">
                    <a:lumMod val="75000"/>
                  </a:schemeClr>
                </a:solidFill>
              </a:rPr>
            </a:br>
            <a:endParaRPr lang="en-US" altLang="en-US" sz="28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02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22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3739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1944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8419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00710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9411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2952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8610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8383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9661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4739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326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57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36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117600" indent="-1117600" eaLnBrk="1" hangingPunct="1">
              <a:defRPr/>
            </a:pPr>
            <a:r>
              <a:rPr lang="en-US" altLang="en-US" sz="2800" smtClean="0">
                <a:solidFill>
                  <a:schemeClr val="accent2">
                    <a:lumMod val="75000"/>
                  </a:schemeClr>
                </a:solidFill>
              </a:rPr>
              <a:t>1.1. Nguồn gốc của giá trị thặng dư</a:t>
            </a:r>
            <a:endParaRPr lang="en-US" altLang="en-US" sz="28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4360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749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2646"/>
      </p:ext>
    </p:extLst>
  </p:cSld>
  <p:clrMapOvr>
    <a:masterClrMapping/>
  </p:clrMapOvr>
  <p:transition>
    <p:wedg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42844"/>
      </p:ext>
    </p:extLst>
  </p:cSld>
  <p:clrMapOvr>
    <a:masterClrMapping/>
  </p:clrMapOvr>
  <p:transition>
    <p:wedg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0946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365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70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49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40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295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32125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95625"/>
      </p:ext>
    </p:extLst>
  </p:cSld>
  <p:clrMapOvr>
    <a:masterClrMapping/>
  </p:clrMapOvr>
  <p:transition spd="med">
    <p:spli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0446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47661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27136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1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08772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57558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42460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637"/>
      </p:ext>
    </p:extLst>
  </p:cSld>
  <p:clrMapOvr>
    <a:masterClrMapping/>
  </p:clrMapOvr>
  <p:transition spd="med">
    <p:comb dir="vert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7081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3772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21272"/>
      </p:ext>
    </p:extLst>
  </p:cSld>
  <p:clrMapOvr>
    <a:masterClrMapping/>
  </p:clrMapOvr>
  <p:transition spd="med">
    <p:spli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8942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13265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73736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0398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000" smtClean="0">
                <a:solidFill>
                  <a:srgbClr val="FF0000"/>
                </a:solidFill>
              </a:rPr>
              <a:t>3. Các hình thức biểu hiện của m trong nền KT thị trường </a:t>
            </a:r>
            <a:endParaRPr lang="en-US" altLang="en-US" sz="3000" smtClean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47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98249"/>
      </p:ext>
    </p:extLst>
  </p:cSld>
  <p:clrMapOvr>
    <a:masterClrMapping/>
  </p:clrMapOvr>
  <p:transition spd="med">
    <p:spli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698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50501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33451"/>
      </p:ext>
    </p:extLst>
  </p:cSld>
  <p:clrMapOvr>
    <a:masterClrMapping/>
  </p:clrMapOvr>
  <p:transition spd="med">
    <p:zo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46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09754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23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18989"/>
      </p:ext>
    </p:extLst>
  </p:cSld>
  <p:clrMapOvr>
    <a:masterClrMapping/>
  </p:clrMapOvr>
  <p:transition spd="med">
    <p:spli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0614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389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241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382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578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517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en-US" sz="2800" b="1" smtClean="0">
                <a:solidFill>
                  <a:schemeClr val="accent2">
                    <a:lumMod val="75000"/>
                  </a:schemeClr>
                </a:solidFill>
                <a:sym typeface="Symbol" panose="05050102010706020507" pitchFamily="18" charset="2"/>
              </a:rPr>
              <a:t>Cá</a:t>
            </a:r>
            <a:r>
              <a:rPr lang="en-US" altLang="en-US" sz="2800" b="1" smtClean="0">
                <a:solidFill>
                  <a:schemeClr val="accent2">
                    <a:lumMod val="75000"/>
                  </a:schemeClr>
                </a:solidFill>
              </a:rPr>
              <a:t>c hình thức R:</a:t>
            </a:r>
            <a:endParaRPr lang="en-US" altLang="en-US" sz="28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830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2142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en-US" sz="3000" smtClean="0">
                <a:solidFill>
                  <a:schemeClr val="accent2">
                    <a:lumMod val="75000"/>
                  </a:schemeClr>
                </a:solidFill>
              </a:rPr>
              <a:t>Tiền chỉ trở thành tư bản khi nó mang lại m cho nhà tư bản.</a:t>
            </a:r>
            <a:endParaRPr lang="en-US" altLang="en-US" sz="30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939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  <a:defRPr/>
            </a:pPr>
            <a:r>
              <a:rPr lang="en-US" altLang="en-US" sz="2800" smtClean="0">
                <a:solidFill>
                  <a:schemeClr val="accent2">
                    <a:lumMod val="75000"/>
                  </a:schemeClr>
                </a:solidFill>
              </a:rPr>
              <a:t> Mâu thuẫn trong công thức chung của TB:</a:t>
            </a:r>
            <a:endParaRPr lang="en-US" altLang="en-US" sz="28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7019"/>
      </p:ext>
    </p:extLst>
  </p:cSld>
  <p:clrMapOvr>
    <a:masterClrMapping/>
  </p:clrMapOvr>
  <p:transition spd="med">
    <p:spli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2454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</Words>
  <Application>Microsoft Office PowerPoint</Application>
  <PresentationFormat>On-screen Show (4:3)</PresentationFormat>
  <Paragraphs>8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1.1. Nguồn gốc của giá trị thặng dư</vt:lpstr>
      <vt:lpstr>PowerPoint Presentation</vt:lpstr>
      <vt:lpstr>PowerPoint Presentation</vt:lpstr>
      <vt:lpstr>PowerPoint Presentation</vt:lpstr>
      <vt:lpstr>Tiền chỉ trở thành tư bản khi nó mang lại m cho nhà tư bản.</vt:lpstr>
      <vt:lpstr> Mâu thuẫn trong công thức chung của TB:</vt:lpstr>
      <vt:lpstr>PowerPoint Presentation</vt:lpstr>
      <vt:lpstr>PowerPoint Presentation</vt:lpstr>
      <vt:lpstr>PowerPoint Presentation</vt:lpstr>
      <vt:lpstr> Giá trị sử dụng:</vt:lpstr>
      <vt:lpstr>PowerPoint Presentation</vt:lpstr>
      <vt:lpstr>1.1.3. Sản xuất giá trị thặng dư</vt:lpstr>
      <vt:lpstr>PowerPoint Presentation</vt:lpstr>
      <vt:lpstr>  4 giờ đầu,  LĐ cụ thể: bông =&gt; sợi,   LĐ trừu tượng: CN tạo thêm một lượng giá trị mới là 9 $.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Các hình thức biểu hiện của m trong nền KT thị trường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Các hình thức R: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</cp:revision>
  <dcterms:created xsi:type="dcterms:W3CDTF">2021-03-17T12:57:58Z</dcterms:created>
  <dcterms:modified xsi:type="dcterms:W3CDTF">2021-03-17T12:57:58Z</dcterms:modified>
</cp:coreProperties>
</file>